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Default Extension="vml" ContentType="application/vnd.openxmlformats-officedocument.vmlDrawing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72" r:id="rId12"/>
    <p:sldId id="271" r:id="rId13"/>
    <p:sldId id="273" r:id="rId14"/>
    <p:sldId id="276" r:id="rId15"/>
    <p:sldId id="343" r:id="rId16"/>
    <p:sldId id="281" r:id="rId17"/>
    <p:sldId id="289" r:id="rId18"/>
    <p:sldId id="290" r:id="rId19"/>
    <p:sldId id="344" r:id="rId20"/>
    <p:sldId id="299" r:id="rId21"/>
    <p:sldId id="302" r:id="rId22"/>
    <p:sldId id="304" r:id="rId23"/>
    <p:sldId id="305" r:id="rId24"/>
    <p:sldId id="333" r:id="rId25"/>
    <p:sldId id="318" r:id="rId26"/>
    <p:sldId id="319" r:id="rId27"/>
    <p:sldId id="320" r:id="rId28"/>
    <p:sldId id="322" r:id="rId29"/>
    <p:sldId id="335" r:id="rId30"/>
    <p:sldId id="326" r:id="rId31"/>
    <p:sldId id="337" r:id="rId32"/>
    <p:sldId id="327" r:id="rId33"/>
    <p:sldId id="336" r:id="rId34"/>
    <p:sldId id="324" r:id="rId35"/>
    <p:sldId id="338" r:id="rId36"/>
    <p:sldId id="339" r:id="rId37"/>
    <p:sldId id="340" r:id="rId38"/>
    <p:sldId id="331" r:id="rId39"/>
    <p:sldId id="354" r:id="rId40"/>
    <p:sldId id="349" r:id="rId41"/>
    <p:sldId id="268" r:id="rId42"/>
    <p:sldId id="269" r:id="rId43"/>
    <p:sldId id="323" r:id="rId44"/>
    <p:sldId id="270" r:id="rId45"/>
    <p:sldId id="308" r:id="rId46"/>
    <p:sldId id="274" r:id="rId47"/>
    <p:sldId id="275" r:id="rId48"/>
    <p:sldId id="277" r:id="rId49"/>
    <p:sldId id="279" r:id="rId50"/>
    <p:sldId id="280" r:id="rId51"/>
    <p:sldId id="282" r:id="rId52"/>
    <p:sldId id="284" r:id="rId53"/>
    <p:sldId id="285" r:id="rId54"/>
    <p:sldId id="283" r:id="rId55"/>
    <p:sldId id="287" r:id="rId56"/>
    <p:sldId id="286" r:id="rId57"/>
    <p:sldId id="288" r:id="rId58"/>
    <p:sldId id="341" r:id="rId59"/>
    <p:sldId id="291" r:id="rId60"/>
    <p:sldId id="292" r:id="rId61"/>
    <p:sldId id="294" r:id="rId62"/>
    <p:sldId id="295" r:id="rId63"/>
    <p:sldId id="296" r:id="rId64"/>
    <p:sldId id="298" r:id="rId65"/>
    <p:sldId id="300" r:id="rId66"/>
    <p:sldId id="301" r:id="rId67"/>
    <p:sldId id="309" r:id="rId68"/>
    <p:sldId id="313" r:id="rId69"/>
    <p:sldId id="315" r:id="rId70"/>
    <p:sldId id="316" r:id="rId71"/>
    <p:sldId id="317" r:id="rId72"/>
    <p:sldId id="334" r:id="rId73"/>
    <p:sldId id="332" r:id="rId74"/>
    <p:sldId id="321" r:id="rId75"/>
    <p:sldId id="328" r:id="rId76"/>
    <p:sldId id="329" r:id="rId77"/>
    <p:sldId id="330" r:id="rId78"/>
    <p:sldId id="350" r:id="rId79"/>
    <p:sldId id="351" r:id="rId80"/>
    <p:sldId id="352" r:id="rId81"/>
    <p:sldId id="353" r:id="rId82"/>
    <p:sldId id="342" r:id="rId83"/>
    <p:sldId id="345" r:id="rId84"/>
    <p:sldId id="346" r:id="rId85"/>
    <p:sldId id="347" r:id="rId86"/>
    <p:sldId id="348" r:id="rId87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6F06"/>
    <a:srgbClr val="D68C08"/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53" autoAdjust="0"/>
    <p:restoredTop sz="84783" autoAdjust="0"/>
  </p:normalViewPr>
  <p:slideViewPr>
    <p:cSldViewPr>
      <p:cViewPr>
        <p:scale>
          <a:sx n="66" d="100"/>
          <a:sy n="66" d="100"/>
        </p:scale>
        <p:origin x="-3180" y="-10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12E9D676-C822-477B-AD3F-0AE1CDF3EA05}" type="datetimeFigureOut">
              <a:rPr lang="tr-TR" smtClean="0"/>
              <a:pPr/>
              <a:t>18.10.2017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5975AB6B-C73A-4D49-B6E1-8DDE061B275C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50F9AA74-A973-4F22-9E6C-9193948739D5}" type="datetimeFigureOut">
              <a:rPr lang="tr-TR" smtClean="0"/>
              <a:pPr/>
              <a:t>18.10.2017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r>
              <a:rPr lang="tr-TR" sz="19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/>
            <a:r>
              <a:rPr lang="tr-TR" sz="1900" dirty="0" smtClean="0">
                <a:cs typeface="Courier New" pitchFamily="49" charset="0"/>
              </a:rPr>
              <a:t>Strict dependencies in APP4MC’s Partitioning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OS does not ensure dependencies, while APP4MC ensures it.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More dependency-loose bin-packing algorithms are now being developed.</a:t>
            </a:r>
          </a:p>
          <a:p>
            <a:pPr lvl="1"/>
            <a:r>
              <a:rPr lang="tr-TR" sz="1900" dirty="0" smtClean="0">
                <a:cs typeface="Courier New" pitchFamily="49" charset="0"/>
              </a:rPr>
              <a:t>Static scheduling approach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lvl="1"/>
            <a:r>
              <a:rPr lang="tr-TR" sz="1900" dirty="0" smtClean="0">
                <a:cs typeface="Courier New" pitchFamily="49" charset="0"/>
              </a:rPr>
              <a:t>XMOS hardware and tooling limitations</a:t>
            </a:r>
            <a:endParaRPr lang="tr-TR" sz="1600" dirty="0" smtClean="0">
              <a:cs typeface="Courier New" pitchFamily="49" charset="0"/>
            </a:endParaRPr>
          </a:p>
          <a:p>
            <a:pPr lvl="2"/>
            <a:r>
              <a:rPr lang="tr-TR" sz="1600" dirty="0" smtClean="0">
                <a:cs typeface="Courier New" pitchFamily="49" charset="0"/>
              </a:rPr>
              <a:t>Unresolvable sections of code.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Disassembly counting involved.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lvl="1"/>
            <a:r>
              <a:rPr lang="tr-TR" sz="1900" dirty="0" smtClean="0">
                <a:cs typeface="Courier New" pitchFamily="49" charset="0"/>
              </a:rPr>
              <a:t>XMOS Application Functionality vs Transparency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lvl="1"/>
            <a:r>
              <a:rPr lang="tr-TR" sz="1900" dirty="0" smtClean="0">
                <a:cs typeface="Courier New" pitchFamily="49" charset="0"/>
              </a:rPr>
              <a:t>Load-balancing limitations of APP4MC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Partitioning algorithms use activation-dependent grouping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Mapping algorithms focuses on reducing max. Computation time.</a:t>
            </a:r>
          </a:p>
          <a:p>
            <a:pPr lvl="2"/>
            <a:r>
              <a:rPr lang="tr-TR" sz="1600" dirty="0" smtClean="0">
                <a:cs typeface="Courier New" pitchFamily="49" charset="0"/>
              </a:rPr>
              <a:t>New approaches will consider n-stage algorithms to also consider load-balancing.</a:t>
            </a:r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200" b="1" dirty="0" smtClean="0"/>
              <a:t>Evaluation goal: To fit xCORE applications into APP4MC scope</a:t>
            </a:r>
          </a:p>
          <a:p>
            <a:pPr lvl="1"/>
            <a:r>
              <a:rPr lang="tr-TR" sz="1900" dirty="0" smtClean="0"/>
              <a:t>Parallelization goal = # of cores required exceeded.</a:t>
            </a:r>
          </a:p>
          <a:p>
            <a:pPr lvl="1"/>
            <a:r>
              <a:rPr lang="tr-TR" sz="1900" dirty="0" smtClean="0"/>
              <a:t>Approach = periodic tasks are distributed, sporadic tasks are left undistributed.</a:t>
            </a:r>
          </a:p>
          <a:p>
            <a:pPr lvl="1"/>
            <a:r>
              <a:rPr lang="tr-TR" sz="1900" dirty="0" smtClean="0"/>
              <a:t>For evaluation GET and ST</a:t>
            </a:r>
            <a:r>
              <a:rPr lang="tr-TR" sz="1700" dirty="0" smtClean="0"/>
              <a:t>avg</a:t>
            </a:r>
            <a:r>
              <a:rPr lang="tr-TR" sz="1900" dirty="0" smtClean="0"/>
              <a:t> is calculated, Avg.Util is observed.</a:t>
            </a:r>
          </a:p>
          <a:p>
            <a:pPr lvl="1">
              <a:buNone/>
            </a:pPr>
            <a:endParaRPr lang="tr-TR" sz="1900" dirty="0" smtClean="0"/>
          </a:p>
          <a:p>
            <a:pPr lvl="1"/>
            <a:r>
              <a:rPr lang="tr-TR" sz="1900" dirty="0" smtClean="0"/>
              <a:t>For XMOS, APP4MC model needs to be constrained.</a:t>
            </a:r>
          </a:p>
          <a:p>
            <a:pPr lvl="2"/>
            <a:r>
              <a:rPr lang="tr-TR" sz="1600" dirty="0" smtClean="0"/>
              <a:t>i.e. Sporadic tasks are not distributed.</a:t>
            </a:r>
          </a:p>
          <a:p>
            <a:pPr lvl="2"/>
            <a:r>
              <a:rPr lang="tr-TR" sz="1600" dirty="0" smtClean="0"/>
              <a:t>i.e. Functional  runnables need to be grouped together.</a:t>
            </a:r>
          </a:p>
          <a:p>
            <a:pPr lvl="2"/>
            <a:r>
              <a:rPr lang="tr-TR" sz="1600" dirty="0" smtClean="0"/>
              <a:t>Otherwise the functionality issues are observed in the distribution execution.</a:t>
            </a:r>
          </a:p>
          <a:p>
            <a:pPr lvl="1"/>
            <a:r>
              <a:rPr lang="tr-TR" sz="1900" dirty="0" smtClean="0"/>
              <a:t>Constrained model gave better timing performance.</a:t>
            </a:r>
            <a:endParaRPr lang="tr-TR" sz="2200" dirty="0" smtClean="0"/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b="0" baseline="0" dirty="0" smtClean="0"/>
              <a:t>ESSP is a Greedy algorithm. The algorithm considers more, but basically minimizing SLR is correct. Is *bounds* the number of tasks.</a:t>
            </a:r>
            <a:endParaRPr lang="tr-TR" b="0" baseline="0" dirty="0" smtClean="0"/>
          </a:p>
          <a:p>
            <a:pPr>
              <a:buFont typeface="Arial" pitchFamily="34" charset="0"/>
              <a:buNone/>
            </a:pPr>
            <a:r>
              <a:rPr lang="en-US" b="0" baseline="0" dirty="0" smtClean="0"/>
              <a:t>CPP indentifies CP first and assigns tasks afterwards to an *unbounded* number of tasks. _</a:t>
            </a:r>
            <a:r>
              <a:rPr lang="en-US" b="0" baseline="0" dirty="0" err="1" smtClean="0"/>
              <a:t>tf</a:t>
            </a:r>
            <a:r>
              <a:rPr lang="en-US" b="0" baseline="0" dirty="0" smtClean="0"/>
              <a:t>_ calculation is necessary to retain all (or not violate any) order </a:t>
            </a:r>
            <a:r>
              <a:rPr lang="en-US" b="0" baseline="0" dirty="0" err="1" smtClean="0"/>
              <a:t>precedences</a:t>
            </a:r>
            <a:r>
              <a:rPr lang="en-US" b="0" baseline="0" dirty="0" smtClean="0"/>
              <a:t>.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65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66</a:t>
            </a:fld>
            <a:endParaRPr lang="tr-T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67</a:t>
            </a:fld>
            <a:endParaRPr lang="tr-T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68</a:t>
            </a:fld>
            <a:endParaRPr lang="tr-T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69</a:t>
            </a:fld>
            <a:endParaRPr lang="tr-T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70</a:t>
            </a:fld>
            <a:endParaRPr lang="tr-T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71</a:t>
            </a:fld>
            <a:endParaRPr lang="tr-T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72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200" b="1" dirty="0" smtClean="0"/>
              <a:t>Evaluation goal: To fit xCORE applications into APP4MC scope</a:t>
            </a:r>
          </a:p>
          <a:p>
            <a:pPr lvl="1"/>
            <a:r>
              <a:rPr lang="tr-TR" sz="1900" dirty="0" smtClean="0"/>
              <a:t>Parallelization goal = # of cores required exceeded.</a:t>
            </a:r>
          </a:p>
          <a:p>
            <a:pPr lvl="1"/>
            <a:r>
              <a:rPr lang="tr-TR" sz="1900" dirty="0" smtClean="0"/>
              <a:t>Approach = periodic tasks are distributed, sporadic tasks are left undistributed.</a:t>
            </a:r>
          </a:p>
          <a:p>
            <a:pPr lvl="1"/>
            <a:r>
              <a:rPr lang="tr-TR" sz="1900" dirty="0" smtClean="0"/>
              <a:t>For evaluation GET and ST</a:t>
            </a:r>
            <a:r>
              <a:rPr lang="tr-TR" sz="1700" dirty="0" smtClean="0"/>
              <a:t>avg</a:t>
            </a:r>
            <a:r>
              <a:rPr lang="tr-TR" sz="1900" dirty="0" smtClean="0"/>
              <a:t> is calculated, Avg.Util is observed.</a:t>
            </a:r>
          </a:p>
          <a:p>
            <a:pPr lvl="1">
              <a:buNone/>
            </a:pPr>
            <a:endParaRPr lang="tr-TR" sz="1900" dirty="0" smtClean="0"/>
          </a:p>
          <a:p>
            <a:pPr lvl="1"/>
            <a:r>
              <a:rPr lang="tr-TR" sz="1900" dirty="0" smtClean="0"/>
              <a:t>For XMOS, APP4MC model needs to be constrained.</a:t>
            </a:r>
          </a:p>
          <a:p>
            <a:pPr lvl="2"/>
            <a:r>
              <a:rPr lang="tr-TR" sz="1600" dirty="0" smtClean="0"/>
              <a:t>i.e. Sporadic tasks are not distributed.</a:t>
            </a:r>
          </a:p>
          <a:p>
            <a:pPr lvl="2"/>
            <a:r>
              <a:rPr lang="tr-TR" sz="1600" dirty="0" smtClean="0"/>
              <a:t>i.e. Functional  runnables need to be grouped together.</a:t>
            </a:r>
          </a:p>
          <a:p>
            <a:pPr lvl="2"/>
            <a:r>
              <a:rPr lang="tr-TR" sz="1600" dirty="0" smtClean="0"/>
              <a:t>Otherwise the functionality issues are observed in the distribution execution.</a:t>
            </a:r>
          </a:p>
          <a:p>
            <a:pPr lvl="1"/>
            <a:r>
              <a:rPr lang="tr-TR" sz="1900" dirty="0" smtClean="0"/>
              <a:t>Constrained model gave better timing performance.</a:t>
            </a:r>
            <a:endParaRPr lang="tr-TR" sz="2200" dirty="0" smtClean="0"/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73</a:t>
            </a:fld>
            <a:endParaRPr lang="tr-T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74</a:t>
            </a:fld>
            <a:endParaRPr lang="tr-T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75</a:t>
            </a:fld>
            <a:endParaRPr lang="tr-T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76</a:t>
            </a:fld>
            <a:endParaRPr lang="tr-T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35BB-1CDB-408A-9FC1-04E6DA392503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0C9C-8D5E-4B6A-8A1C-A32C92D090DF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EFB02-5414-47E0-8393-63E3252CB430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759E-8B83-4ABA-BC5A-AF031A9834E5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16675"/>
            <a:ext cx="4876800" cy="365125"/>
          </a:xfrm>
        </p:spPr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C9E-5D83-4308-B9FA-57735FF8352C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1033-D591-4C0A-AAF3-7C7AED37D9C3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79B8-7DC0-4477-8FBE-EDA41DF0CDAA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4E66-5EC4-4F4F-B8EC-8274D6894AFD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2A952-ABE0-4B71-88A5-F3FBF9B2C7DA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D43D-5E0C-4B0E-BCC7-566E176912AD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5404-9AA9-47F4-9703-85820070BA89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2000"/>
            <a:lum/>
          </a:blip>
          <a:srcRect/>
          <a:stretch>
            <a:fillRect l="80000" t="-3000" r="2000" b="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2FA97DA-E419-446E-B34E-1C7ABB8CB0E3}" type="datetime1">
              <a:rPr lang="en-US" smtClean="0"/>
              <a:pPr/>
              <a:t>10/18/2017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Mustafa Özcelikörs - Master Embedded Systems for Mechatronics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eclipse.org/APP4MC/Rover" TargetMode="External"/><Relationship Id="rId7" Type="http://schemas.openxmlformats.org/officeDocument/2006/relationships/hyperlink" Target="https://wiki.debianforum.de/Cpufrequtils" TargetMode="External"/><Relationship Id="rId2" Type="http://schemas.openxmlformats.org/officeDocument/2006/relationships/hyperlink" Target="https://projects.eclipse.org/proposals/app4m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ux.die.net/man/1/taskset" TargetMode="External"/><Relationship Id="rId5" Type="http://schemas.openxmlformats.org/officeDocument/2006/relationships/hyperlink" Target="https://perf.wiki.kernel.org/index.php/Main_Page" TargetMode="External"/><Relationship Id="rId4" Type="http://schemas.openxmlformats.org/officeDocument/2006/relationships/hyperlink" Target="https://www.gliwa.com/downloads/Timing%20Poster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159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thesis: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486400"/>
            <a:ext cx="1143000" cy="1143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4196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4572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5626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2800" y="32004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2115312"/>
          </a:xfrm>
        </p:spPr>
        <p:txBody>
          <a:bodyPr>
            <a:noAutofit/>
          </a:bodyPr>
          <a:lstStyle/>
          <a:p>
            <a:r>
              <a:rPr lang="tr-TR" sz="4000" b="1" dirty="0" smtClean="0">
                <a:solidFill>
                  <a:schemeClr val="bg2">
                    <a:lumMod val="25000"/>
                  </a:schemeClr>
                </a:solidFill>
                <a:latin typeface="Libel Suit Rg" pitchFamily="34" charset="0"/>
              </a:rPr>
              <a:t>Development and Software Parallelization</a:t>
            </a:r>
            <a:br>
              <a:rPr lang="tr-TR" sz="4000" b="1" dirty="0" smtClean="0">
                <a:solidFill>
                  <a:schemeClr val="bg2">
                    <a:lumMod val="25000"/>
                  </a:schemeClr>
                </a:solidFill>
                <a:latin typeface="Libel Suit Rg" pitchFamily="34" charset="0"/>
              </a:rPr>
            </a:br>
            <a:r>
              <a:rPr lang="tr-TR" sz="4000" b="1" dirty="0" smtClean="0">
                <a:solidFill>
                  <a:schemeClr val="bg2">
                    <a:lumMod val="25000"/>
                  </a:schemeClr>
                </a:solidFill>
                <a:latin typeface="Libel Suit Rg" pitchFamily="34" charset="0"/>
              </a:rPr>
              <a:t>Evaluation of a Distributed Multi-core Demonstrator with APP4MC</a:t>
            </a:r>
            <a:endParaRPr lang="tr-TR" sz="4000" b="1" dirty="0">
              <a:solidFill>
                <a:schemeClr val="bg2">
                  <a:lumMod val="25000"/>
                </a:schemeClr>
              </a:solidFill>
              <a:latin typeface="Libel Suit Rg" pitchFamily="34" charset="0"/>
            </a:endParaRPr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0200" y="3124200"/>
            <a:ext cx="1518563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962400"/>
            <a:ext cx="88988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600200"/>
            <a:ext cx="3505200" cy="4800600"/>
          </a:xfrm>
        </p:spPr>
        <p:txBody>
          <a:bodyPr>
            <a:normAutofit/>
          </a:bodyPr>
          <a:lstStyle/>
          <a:p>
            <a:pPr lvl="1"/>
            <a:r>
              <a:rPr lang="tr-TR" sz="1800" b="1" dirty="0" smtClean="0"/>
              <a:t>Generating Tasks</a:t>
            </a:r>
          </a:p>
          <a:p>
            <a:pPr lvl="1"/>
            <a:r>
              <a:rPr lang="tr-TR" sz="1800" b="1" dirty="0" smtClean="0"/>
              <a:t>Mapping</a:t>
            </a:r>
          </a:p>
          <a:p>
            <a:pPr lvl="2"/>
            <a:r>
              <a:rPr lang="tr-TR" sz="1600" dirty="0" smtClean="0"/>
              <a:t>ILP-based, GA-based load balancing</a:t>
            </a:r>
          </a:p>
          <a:p>
            <a:pPr lvl="2"/>
            <a:r>
              <a:rPr lang="tr-TR" sz="1600" dirty="0" smtClean="0"/>
              <a:t>Minimizing computation time</a:t>
            </a:r>
          </a:p>
          <a:p>
            <a:pPr lvl="2"/>
            <a:r>
              <a:rPr lang="tr-TR" sz="16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35052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is APP4MC?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Flow with APP4MC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AMALTHEA models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Partitioning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ESSP, CPP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6629400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E.M.F</a:t>
            </a:r>
            <a:endParaRPr lang="tr-T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r>
              <a:rPr lang="tr-TR" dirty="0" smtClean="0"/>
              <a:t>16-core                  4-core</a:t>
            </a:r>
          </a:p>
          <a:p>
            <a:pPr lvl="2">
              <a:buNone/>
            </a:pPr>
            <a:endParaRPr lang="tr-TR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788604"/>
            <a:ext cx="5767737" cy="49169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Overall Look to A4MCAR</a:t>
            </a:r>
          </a:p>
          <a:p>
            <a:pPr lvl="1"/>
            <a:r>
              <a:rPr lang="tr-TR" sz="2000" b="1" dirty="0" smtClean="0"/>
              <a:t>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Overall Look to A4MCAR</a:t>
            </a:r>
          </a:p>
          <a:p>
            <a:pPr lvl="1"/>
            <a:r>
              <a:rPr lang="tr-TR" sz="1800" b="1" dirty="0" smtClean="0"/>
              <a:t>Mechanical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447800"/>
            <a:ext cx="4572000" cy="3388591"/>
          </a:xfrm>
          <a:prstGeom prst="rect">
            <a:avLst/>
          </a:prstGeom>
          <a:noFill/>
        </p:spPr>
      </p:pic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029200"/>
            <a:ext cx="5794375" cy="160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8915400" cy="436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35262"/>
            <a:ext cx="9144000" cy="52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" y="609600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7727" y="2429470"/>
            <a:ext cx="1952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Process/threads</a:t>
            </a:r>
          </a:p>
          <a:p>
            <a:r>
              <a:rPr lang="tr-TR" dirty="0" smtClean="0"/>
              <a:t>Mapped memory</a:t>
            </a:r>
          </a:p>
          <a:p>
            <a:r>
              <a:rPr lang="tr-TR" dirty="0" smtClean="0"/>
              <a:t>ST,GET,DL,PER</a:t>
            </a:r>
            <a:endParaRPr lang="tr-T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(of processes / threads)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959100"/>
            <a:ext cx="5894387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371600"/>
            <a:ext cx="7772400" cy="5029200"/>
          </a:xfrm>
        </p:spPr>
        <p:txBody>
          <a:bodyPr>
            <a:normAutofit/>
          </a:bodyPr>
          <a:lstStyle/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1764268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589486" y="2286000"/>
            <a:ext cx="5781798" cy="4343400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2286000"/>
            <a:ext cx="4970174" cy="3276600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Dummy Graph / Loads</a:t>
            </a:r>
          </a:p>
          <a:p>
            <a:pPr lvl="2"/>
            <a:r>
              <a:rPr lang="tr-TR" dirty="0" smtClean="0"/>
              <a:t>Multi-threaded, 200x200 matrix mult.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281567"/>
            <a:ext cx="3657600" cy="357643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001000" y="1600200"/>
            <a:ext cx="9144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4876800" cy="248987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Touchscreen</a:t>
            </a:r>
          </a:p>
          <a:p>
            <a:pPr lvl="2"/>
            <a:r>
              <a:rPr lang="tr-TR" sz="1600" dirty="0" smtClean="0"/>
              <a:t>HDMI Toucshscreen, pygame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5562600"/>
            <a:ext cx="2880339" cy="1295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2209800"/>
            <a:ext cx="5829553" cy="3281661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Design and Implementation of A4MCAR</a:t>
            </a:r>
            <a:endParaRPr kumimoji="0" lang="tr-TR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7772400" cy="5029200"/>
          </a:xfrm>
        </p:spPr>
        <p:txBody>
          <a:bodyPr>
            <a:normAutofit/>
          </a:bodyPr>
          <a:lstStyle/>
          <a:p>
            <a:r>
              <a:rPr lang="tr-TR" b="1" dirty="0" smtClean="0"/>
              <a:t>Android Application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7772400" cy="270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10200" y="2286000"/>
            <a:ext cx="326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(Nondeterministic tasks result in ‘Unresolved’)</a:t>
            </a:r>
            <a:endParaRPr lang="tr-TR" sz="1200" dirty="0"/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 rot="5400000">
            <a:off x="6365479" y="2293521"/>
            <a:ext cx="408801" cy="94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C:\Users\Mustafa\Documents\rccar\ThesisMustafa\v2\Template Thesis\content\images\tracecompasscomman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038600"/>
            <a:ext cx="5692775" cy="8763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Obtaining/Visualizing System Traces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905000"/>
            <a:ext cx="7702550" cy="180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3733800"/>
            <a:ext cx="3962400" cy="29892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</a:t>
            </a:r>
          </a:p>
          <a:p>
            <a:pPr>
              <a:buNone/>
            </a:pPr>
            <a:r>
              <a:rPr lang="tr-TR" sz="2000" b="1" dirty="0" smtClean="0"/>
              <a:t>	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514600"/>
            <a:ext cx="4343400" cy="4046646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505200"/>
            <a:ext cx="4509521" cy="307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448" y="1447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38248" y="3048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495800"/>
            <a:ext cx="383755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7" name="Straight Connector 26"/>
          <p:cNvCxnSpPr/>
          <p:nvPr/>
        </p:nvCxnSpPr>
        <p:spPr>
          <a:xfrm rot="5400000">
            <a:off x="3886200" y="42672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524000"/>
            <a:ext cx="8001000" cy="257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8762"/>
            <a:ext cx="6074828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267200"/>
            <a:ext cx="3200400" cy="2347534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590800" y="2895600"/>
            <a:ext cx="2286000" cy="1143000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7909194" cy="280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Limitations and Constrains</a:t>
            </a: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706266"/>
            <a:ext cx="5257800" cy="185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>
            <a:stCxn id="11" idx="1"/>
          </p:cNvCxnSpPr>
          <p:nvPr/>
        </p:nvCxnSpPr>
        <p:spPr>
          <a:xfrm rot="10800000" flipV="1">
            <a:off x="6553202" y="5595609"/>
            <a:ext cx="304799" cy="41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0" y="5334000"/>
            <a:ext cx="2252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problems,</a:t>
            </a:r>
          </a:p>
          <a:p>
            <a:r>
              <a:rPr lang="tr-TR" sz="1400" dirty="0" smtClean="0"/>
              <a:t>Some tasks not distributed</a:t>
            </a:r>
            <a:endParaRPr lang="tr-TR" sz="14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371600"/>
            <a:ext cx="901729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 rot="10800000" flipV="1">
            <a:off x="4953000" y="4648200"/>
            <a:ext cx="4572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30480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533400" y="3429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581400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Worse</a:t>
            </a:r>
          </a:p>
          <a:p>
            <a:r>
              <a:rPr lang="tr-TR" sz="1200" dirty="0" smtClean="0"/>
              <a:t>For</a:t>
            </a:r>
          </a:p>
          <a:p>
            <a:r>
              <a:rPr lang="tr-TR" sz="1200" dirty="0" smtClean="0"/>
              <a:t>APP4MC</a:t>
            </a:r>
            <a:endParaRPr lang="tr-T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18288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762000" y="20574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2209800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Best</a:t>
            </a:r>
          </a:p>
          <a:p>
            <a:r>
              <a:rPr lang="tr-TR" sz="1200" dirty="0" smtClean="0"/>
              <a:t>For</a:t>
            </a:r>
          </a:p>
          <a:p>
            <a:r>
              <a:rPr lang="tr-TR" sz="1200" dirty="0" smtClean="0"/>
              <a:t>APP4MC</a:t>
            </a:r>
            <a:endParaRPr lang="tr-TR" sz="1200" dirty="0"/>
          </a:p>
        </p:txBody>
      </p:sp>
      <p:pic>
        <p:nvPicPr>
          <p:cNvPr id="86018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1143000"/>
            <a:ext cx="487362" cy="487362"/>
          </a:xfrm>
          <a:prstGeom prst="rect">
            <a:avLst/>
          </a:prstGeom>
          <a:noFill/>
        </p:spPr>
      </p:pic>
      <p:pic>
        <p:nvPicPr>
          <p:cNvPr id="11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143000"/>
            <a:ext cx="487362" cy="487362"/>
          </a:xfrm>
          <a:prstGeom prst="rect">
            <a:avLst/>
          </a:prstGeom>
          <a:noFill/>
        </p:spPr>
      </p:pic>
      <p:pic>
        <p:nvPicPr>
          <p:cNvPr id="12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143000"/>
            <a:ext cx="487362" cy="487362"/>
          </a:xfrm>
          <a:prstGeom prst="rect">
            <a:avLst/>
          </a:prstGeom>
          <a:noFill/>
        </p:spPr>
      </p:pic>
      <p:pic>
        <p:nvPicPr>
          <p:cNvPr id="13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143000"/>
            <a:ext cx="487362" cy="487362"/>
          </a:xfrm>
          <a:prstGeom prst="rect">
            <a:avLst/>
          </a:prstGeom>
          <a:noFill/>
        </p:spPr>
      </p:pic>
      <p:pic>
        <p:nvPicPr>
          <p:cNvPr id="14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143000"/>
            <a:ext cx="487362" cy="48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762000" y="4572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200" y="4796135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Slight Gain</a:t>
            </a:r>
          </a:p>
          <a:p>
            <a:r>
              <a:rPr lang="tr-TR" sz="1200" dirty="0" smtClean="0"/>
              <a:t>in Power Cons.</a:t>
            </a:r>
            <a:endParaRPr lang="tr-TR" sz="1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42672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/>
          <p:cNvSpPr/>
          <p:nvPr/>
        </p:nvSpPr>
        <p:spPr>
          <a:xfrm>
            <a:off x="1066800" y="18288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7543800" cy="539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Further Work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572000"/>
            <a:ext cx="3251201" cy="1981200"/>
          </a:xfrm>
          <a:prstGeom prst="rect">
            <a:avLst/>
          </a:prstGeom>
          <a:noFill/>
        </p:spPr>
      </p:pic>
      <p:pic>
        <p:nvPicPr>
          <p:cNvPr id="6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52400"/>
            <a:ext cx="3397395" cy="43366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1524000"/>
            <a:ext cx="3916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Finer-grained apps</a:t>
            </a:r>
          </a:p>
          <a:p>
            <a:r>
              <a:rPr lang="tr-TR" dirty="0" smtClean="0"/>
              <a:t>Uniform software</a:t>
            </a:r>
          </a:p>
          <a:p>
            <a:r>
              <a:rPr lang="tr-TR" dirty="0" smtClean="0"/>
              <a:t>Real-time kernel patches (if required)</a:t>
            </a:r>
          </a:p>
          <a:p>
            <a:r>
              <a:rPr lang="tr-TR" dirty="0" smtClean="0"/>
              <a:t>Cloud interaction</a:t>
            </a:r>
          </a:p>
          <a:p>
            <a:r>
              <a:rPr lang="tr-TR" dirty="0" smtClean="0"/>
              <a:t>Automotive-HMI developments</a:t>
            </a:r>
          </a:p>
          <a:p>
            <a:r>
              <a:rPr lang="tr-TR" dirty="0" smtClean="0"/>
              <a:t>More sensors &amp; custom PCB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3352800"/>
            <a:ext cx="2168761" cy="103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5454" y="4876800"/>
            <a:ext cx="2000454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6" name="Picture 2" descr="C:\Users\Mustafa\Documents\rccar\ExtraStuff_PhotosVideos\APPSTACLE\dashboard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4536580"/>
            <a:ext cx="3657600" cy="209282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524000" y="6629400"/>
            <a:ext cx="6019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 smtClean="0"/>
              <a:t>* Illustrations from APP4MC Rover wiki page, https://wiki.eclipse.org/APP4MC/Rover</a:t>
            </a:r>
            <a:endParaRPr lang="tr-T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523488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br>
              <a:rPr lang="tr-TR" sz="6600" dirty="0" smtClean="0">
                <a:latin typeface="Libel Suit Rg" pitchFamily="34" charset="0"/>
              </a:rPr>
            </a:br>
            <a:r>
              <a:rPr lang="tr-TR" sz="6600" dirty="0" smtClean="0">
                <a:latin typeface="Libel Suit Rg" pitchFamily="34" charset="0"/>
              </a:rPr>
              <a:t>    </a:t>
            </a:r>
            <a:r>
              <a:rPr lang="tr-TR" sz="6600" dirty="0" smtClean="0">
                <a:solidFill>
                  <a:srgbClr val="FFC000"/>
                </a:solidFill>
                <a:latin typeface="Libel Suit Rg" pitchFamily="34" charset="0"/>
              </a:rPr>
              <a:t>- Demo and Questions -</a:t>
            </a:r>
            <a:endParaRPr lang="tr-TR" sz="6600" dirty="0">
              <a:solidFill>
                <a:srgbClr val="FFC000"/>
              </a:solidFill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50292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5105400"/>
            <a:ext cx="229965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tr-TR" sz="2400" dirty="0" smtClean="0"/>
              <a:t>APP4MC Project: </a:t>
            </a:r>
          </a:p>
          <a:p>
            <a:pPr lvl="1">
              <a:buNone/>
            </a:pPr>
            <a:r>
              <a:rPr lang="tr-TR" sz="2000" dirty="0" smtClean="0">
                <a:hlinkClick r:id="rId2"/>
              </a:rPr>
              <a:t>https</a:t>
            </a:r>
            <a:r>
              <a:rPr lang="tr-TR" sz="2000" dirty="0" smtClean="0">
                <a:hlinkClick r:id="rId2"/>
              </a:rPr>
              <a:t>://</a:t>
            </a:r>
            <a:r>
              <a:rPr lang="tr-TR" sz="2000" dirty="0" smtClean="0">
                <a:hlinkClick r:id="rId2"/>
              </a:rPr>
              <a:t>projects.eclipse.org/proposals/app4mc</a:t>
            </a:r>
            <a:endParaRPr lang="tr-TR" sz="2000" dirty="0" smtClean="0"/>
          </a:p>
          <a:p>
            <a:r>
              <a:rPr lang="tr-TR" sz="2200" dirty="0" smtClean="0"/>
              <a:t>FH Dortmund Master ESM – DPS Lecture Notes</a:t>
            </a:r>
            <a:endParaRPr lang="tr-TR" sz="2200" dirty="0" smtClean="0"/>
          </a:p>
          <a:p>
            <a:r>
              <a:rPr lang="tr-TR" sz="2200" dirty="0" smtClean="0"/>
              <a:t>APP4MC Rover Wiki Pages:</a:t>
            </a:r>
          </a:p>
          <a:p>
            <a:pPr lvl="1">
              <a:buNone/>
            </a:pPr>
            <a:r>
              <a:rPr lang="tr-TR" sz="2000" dirty="0" smtClean="0">
                <a:hlinkClick r:id="rId3"/>
              </a:rPr>
              <a:t>https://</a:t>
            </a:r>
            <a:r>
              <a:rPr lang="tr-TR" sz="2000" dirty="0" smtClean="0">
                <a:hlinkClick r:id="rId3"/>
              </a:rPr>
              <a:t>wiki.eclipse.org/APP4MC/Rover</a:t>
            </a:r>
            <a:endParaRPr lang="tr-TR" sz="2000" dirty="0" smtClean="0"/>
          </a:p>
          <a:p>
            <a:r>
              <a:rPr lang="tr-TR" sz="2400" dirty="0" smtClean="0"/>
              <a:t>Gliwa </a:t>
            </a:r>
            <a:r>
              <a:rPr lang="tr-TR" sz="2400" dirty="0" smtClean="0"/>
              <a:t>GmbH Timing </a:t>
            </a:r>
            <a:r>
              <a:rPr lang="tr-TR" sz="2400" dirty="0" smtClean="0"/>
              <a:t>Poster:</a:t>
            </a:r>
          </a:p>
          <a:p>
            <a:pPr lvl="1">
              <a:buNone/>
            </a:pPr>
            <a:r>
              <a:rPr lang="tr-TR" sz="2000" dirty="0" smtClean="0">
                <a:hlinkClick r:id="rId4"/>
              </a:rPr>
              <a:t>https</a:t>
            </a:r>
            <a:r>
              <a:rPr lang="tr-TR" sz="2000" dirty="0" smtClean="0">
                <a:hlinkClick r:id="rId4"/>
              </a:rPr>
              <a:t>://</a:t>
            </a:r>
            <a:r>
              <a:rPr lang="tr-TR" sz="2000" dirty="0" smtClean="0">
                <a:hlinkClick r:id="rId4"/>
              </a:rPr>
              <a:t>www.gliwa.com/downloads/Timing%20Poster.pdf</a:t>
            </a:r>
            <a:endParaRPr lang="tr-TR" sz="2000" dirty="0" smtClean="0"/>
          </a:p>
          <a:p>
            <a:r>
              <a:rPr lang="tr-TR" sz="2400" dirty="0" smtClean="0"/>
              <a:t>Perf wiki pages: </a:t>
            </a:r>
            <a:endParaRPr lang="tr-TR" sz="2400" dirty="0" smtClean="0"/>
          </a:p>
          <a:p>
            <a:pPr lvl="1">
              <a:buNone/>
            </a:pPr>
            <a:r>
              <a:rPr lang="tr-TR" sz="2000" dirty="0" smtClean="0">
                <a:hlinkClick r:id="rId5"/>
              </a:rPr>
              <a:t>https</a:t>
            </a:r>
            <a:r>
              <a:rPr lang="tr-TR" sz="2000" dirty="0" smtClean="0">
                <a:hlinkClick r:id="rId5"/>
              </a:rPr>
              <a:t>://</a:t>
            </a:r>
            <a:r>
              <a:rPr lang="tr-TR" sz="2000" dirty="0" smtClean="0">
                <a:hlinkClick r:id="rId5"/>
              </a:rPr>
              <a:t>perf.wiki.kernel.org/index.php/Main_Page</a:t>
            </a:r>
            <a:endParaRPr lang="tr-TR" sz="2000" dirty="0" smtClean="0"/>
          </a:p>
          <a:p>
            <a:r>
              <a:rPr lang="tr-TR" sz="2400" dirty="0" smtClean="0"/>
              <a:t>Taskset Linux Man Pages: </a:t>
            </a:r>
            <a:endParaRPr lang="tr-TR" sz="2400" dirty="0" smtClean="0"/>
          </a:p>
          <a:p>
            <a:pPr lvl="1">
              <a:buNone/>
            </a:pPr>
            <a:r>
              <a:rPr lang="tr-TR" sz="2000" dirty="0" smtClean="0">
                <a:hlinkClick r:id="rId6"/>
              </a:rPr>
              <a:t>https</a:t>
            </a:r>
            <a:r>
              <a:rPr lang="tr-TR" sz="2000" dirty="0" smtClean="0">
                <a:hlinkClick r:id="rId6"/>
              </a:rPr>
              <a:t>://</a:t>
            </a:r>
            <a:r>
              <a:rPr lang="tr-TR" sz="2000" dirty="0" smtClean="0">
                <a:hlinkClick r:id="rId6"/>
              </a:rPr>
              <a:t>linux.die.net/man/1/taskset</a:t>
            </a:r>
            <a:endParaRPr lang="tr-TR" sz="2000" dirty="0" smtClean="0"/>
          </a:p>
          <a:p>
            <a:r>
              <a:rPr lang="tr-TR" sz="2400" dirty="0" smtClean="0"/>
              <a:t>CpuFreqUtils: </a:t>
            </a:r>
            <a:endParaRPr lang="tr-TR" sz="2400" dirty="0" smtClean="0"/>
          </a:p>
          <a:p>
            <a:pPr lvl="1">
              <a:buNone/>
            </a:pPr>
            <a:r>
              <a:rPr lang="tr-TR" sz="2000" dirty="0" smtClean="0">
                <a:hlinkClick r:id="rId7"/>
              </a:rPr>
              <a:t>https</a:t>
            </a:r>
            <a:r>
              <a:rPr lang="tr-TR" sz="2000" dirty="0" smtClean="0">
                <a:hlinkClick r:id="rId7"/>
              </a:rPr>
              <a:t>://</a:t>
            </a:r>
            <a:r>
              <a:rPr lang="tr-TR" sz="2000" dirty="0" smtClean="0">
                <a:hlinkClick r:id="rId7"/>
              </a:rPr>
              <a:t>wiki.debianforum.de/Cpufrequtils</a:t>
            </a:r>
            <a:endParaRPr lang="tr-TR" sz="2000" dirty="0" smtClean="0"/>
          </a:p>
          <a:p>
            <a:endParaRPr lang="tr-TR" sz="2400" dirty="0" smtClean="0"/>
          </a:p>
          <a:p>
            <a:endParaRPr lang="tr-TR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85800"/>
            <a:ext cx="7467600" cy="667512"/>
          </a:xfrm>
          <a:prstGeom prst="rect">
            <a:avLst/>
          </a:prstGeom>
        </p:spPr>
        <p:txBody>
          <a:bodyPr vert="horz" lIns="0" rIns="0" bIns="0" anchor="b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ibel Suit Rg" pitchFamily="34" charset="0"/>
                <a:ea typeface="+mj-ea"/>
                <a:cs typeface="+mj-cs"/>
              </a:rPr>
              <a:t>References for the Presentation</a:t>
            </a:r>
            <a:endParaRPr kumimoji="0" lang="tr-TR" sz="5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ibel Suit Rg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</a:t>
            </a:r>
            <a:r>
              <a:rPr lang="tr-TR" b="1" dirty="0" smtClean="0"/>
              <a:t>multi-core</a:t>
            </a:r>
            <a:r>
              <a:rPr lang="tr-TR" dirty="0" smtClean="0"/>
              <a:t>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</a:t>
            </a:r>
            <a:r>
              <a:rPr lang="tr-TR" b="1" dirty="0" smtClean="0"/>
              <a:t>applications</a:t>
            </a:r>
            <a:r>
              <a:rPr lang="tr-TR" dirty="0" smtClean="0"/>
              <a:t>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</a:t>
            </a:r>
            <a:r>
              <a:rPr lang="tr-TR" b="1" dirty="0" smtClean="0"/>
              <a:t>new trends </a:t>
            </a:r>
            <a:r>
              <a:rPr lang="tr-TR" dirty="0" smtClean="0"/>
              <a:t>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Model-based</a:t>
            </a:r>
            <a:r>
              <a:rPr lang="tr-TR" dirty="0" smtClean="0"/>
              <a:t>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</a:t>
            </a:r>
            <a:r>
              <a:rPr lang="tr-TR" sz="2200" b="1" dirty="0" smtClean="0"/>
              <a:t>open-source</a:t>
            </a:r>
            <a:r>
              <a:rPr lang="tr-TR" sz="2200" dirty="0" smtClean="0"/>
              <a:t>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r-TR" sz="7200" b="1" dirty="0" smtClean="0"/>
              <a:t>-- Auxillary Slides --</a:t>
            </a:r>
            <a:endParaRPr lang="tr-TR" sz="7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E.M.F.,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 based upon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419600"/>
            <a:ext cx="2133600" cy="21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6705600" cy="2971800"/>
          </a:xfrm>
        </p:spPr>
        <p:txBody>
          <a:bodyPr>
            <a:normAutofit fontScale="92500" lnSpcReduction="10000"/>
          </a:bodyPr>
          <a:lstStyle/>
          <a:p>
            <a:r>
              <a:rPr lang="tr-TR" sz="2000" b="1" dirty="0" smtClean="0"/>
              <a:t>Partitioning</a:t>
            </a:r>
          </a:p>
          <a:p>
            <a:pPr lvl="1"/>
            <a:r>
              <a:rPr lang="tr-TR" sz="2000" b="1" dirty="0" smtClean="0"/>
              <a:t>Options: </a:t>
            </a:r>
            <a:r>
              <a:rPr lang="tr-TR" sz="2000" dirty="0" smtClean="0"/>
              <a:t>ESSP, CPP</a:t>
            </a:r>
          </a:p>
          <a:p>
            <a:pPr lvl="1"/>
            <a:r>
              <a:rPr lang="tr-TR" sz="2000" b="1" dirty="0" smtClean="0"/>
              <a:t>ESSP:</a:t>
            </a:r>
          </a:p>
          <a:p>
            <a:pPr lvl="2"/>
            <a:r>
              <a:rPr lang="tr-TR" sz="1800" dirty="0" smtClean="0"/>
              <a:t>Greedy algorithm.</a:t>
            </a:r>
          </a:p>
          <a:p>
            <a:pPr lvl="2"/>
            <a:r>
              <a:rPr lang="tr-TR" sz="1800" dirty="0" smtClean="0"/>
              <a:t>Nodes assigned to a task that minimizes overall schedule length.</a:t>
            </a:r>
            <a:endParaRPr lang="tr-TR" sz="1800" i="1" dirty="0" smtClean="0">
              <a:solidFill>
                <a:srgbClr val="0000FF"/>
              </a:solidFill>
            </a:endParaRPr>
          </a:p>
          <a:p>
            <a:pPr lvl="1"/>
            <a:r>
              <a:rPr lang="tr-TR" sz="2000" b="1" dirty="0" smtClean="0"/>
              <a:t>CPP:</a:t>
            </a:r>
          </a:p>
          <a:p>
            <a:pPr lvl="2"/>
            <a:r>
              <a:rPr lang="tr-TR" sz="1800" dirty="0" smtClean="0"/>
              <a:t>I</a:t>
            </a:r>
            <a:r>
              <a:rPr lang="en-US" sz="1800" dirty="0" err="1" smtClean="0"/>
              <a:t>dentifies</a:t>
            </a:r>
            <a:r>
              <a:rPr lang="en-US" sz="1800" dirty="0" smtClean="0"/>
              <a:t> CP first</a:t>
            </a:r>
            <a:r>
              <a:rPr lang="tr-TR" sz="1800" dirty="0" smtClean="0"/>
              <a:t>.</a:t>
            </a:r>
          </a:p>
          <a:p>
            <a:pPr lvl="2"/>
            <a:r>
              <a:rPr lang="tr-TR" sz="1800" dirty="0" smtClean="0"/>
              <a:t>Then assigns </a:t>
            </a:r>
            <a:r>
              <a:rPr lang="en-US" sz="1800" dirty="0" smtClean="0"/>
              <a:t>tasks afterwards to an </a:t>
            </a:r>
            <a:r>
              <a:rPr lang="en-US" sz="1800" b="1" dirty="0" smtClean="0"/>
              <a:t>unbounded</a:t>
            </a:r>
            <a:r>
              <a:rPr lang="en-US" sz="1800" dirty="0" smtClean="0"/>
              <a:t> number of tasks. </a:t>
            </a:r>
            <a:endParaRPr lang="tr-T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356" y="6627168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(images from Robert Höttger, ESM DPS WS 2015/2016, FH Dortmund)</a:t>
            </a:r>
            <a:endParaRPr lang="tr-TR" sz="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0"/>
            <a:ext cx="38248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419600"/>
            <a:ext cx="23489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762000"/>
            <a:ext cx="4792662" cy="237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1"/>
            <a:r>
              <a:rPr lang="tr-TR" sz="2200" b="1" dirty="0" smtClean="0"/>
              <a:t>Goals:</a:t>
            </a:r>
          </a:p>
          <a:p>
            <a:pPr lvl="2"/>
            <a:r>
              <a:rPr lang="tr-TR" dirty="0" smtClean="0"/>
              <a:t>Reducing computation time (main concern)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  <a:p>
            <a:pPr lvl="2"/>
            <a:endParaRPr lang="tr-TR" sz="1900" b="1" dirty="0" smtClean="0"/>
          </a:p>
          <a:p>
            <a:pPr lvl="1"/>
            <a:r>
              <a:rPr lang="tr-TR" b="1" dirty="0" smtClean="0"/>
              <a:t>Upcoming Features (after version 0.8.1)</a:t>
            </a:r>
          </a:p>
          <a:p>
            <a:pPr lvl="2"/>
            <a:r>
              <a:rPr lang="tr-TR" dirty="0" smtClean="0"/>
              <a:t>Load-balancing algorithms (GA)</a:t>
            </a:r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76600" y="6172200"/>
            <a:ext cx="2575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i="1" dirty="0" smtClean="0">
                <a:solidFill>
                  <a:srgbClr val="0000FF"/>
                </a:solidFill>
              </a:rPr>
              <a:t>http://mozcelikors.github.io/a4mcar</a:t>
            </a:r>
            <a:endParaRPr lang="tr-TR" sz="12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Isolated </a:t>
            </a:r>
            <a:r>
              <a:rPr lang="tr-TR" b="1" dirty="0" smtClean="0"/>
              <a:t>Boards </a:t>
            </a:r>
            <a:r>
              <a:rPr lang="tr-TR" dirty="0" smtClean="0"/>
              <a:t>and </a:t>
            </a:r>
            <a:r>
              <a:rPr lang="tr-TR" b="1" dirty="0" smtClean="0"/>
              <a:t>Motors</a:t>
            </a:r>
          </a:p>
          <a:p>
            <a:pPr lvl="2"/>
            <a:endParaRPr lang="tr-TR" b="1" dirty="0" smtClean="0"/>
          </a:p>
          <a:p>
            <a:pPr lvl="2"/>
            <a:r>
              <a:rPr lang="tr-TR" dirty="0" smtClean="0"/>
              <a:t>Emission-compliant </a:t>
            </a:r>
            <a:r>
              <a:rPr lang="tr-TR" b="1" dirty="0" smtClean="0"/>
              <a:t>Isolator</a:t>
            </a:r>
          </a:p>
          <a:p>
            <a:pPr lvl="2">
              <a:buNone/>
            </a:pPr>
            <a:r>
              <a:rPr lang="tr-TR" b="1" dirty="0" smtClean="0"/>
              <a:t>	</a:t>
            </a:r>
            <a:r>
              <a:rPr lang="tr-TR" dirty="0" smtClean="0"/>
              <a:t>circuit</a:t>
            </a:r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r>
              <a:rPr lang="tr-TR" b="1" dirty="0" smtClean="0"/>
              <a:t>Voltage Shifters (3V&lt;-&gt; 5V)</a:t>
            </a:r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r>
              <a:rPr lang="tr-TR" b="1" dirty="0" smtClean="0"/>
              <a:t>Safe braking </a:t>
            </a:r>
            <a:r>
              <a:rPr lang="tr-TR" dirty="0" smtClean="0"/>
              <a:t>using Relays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200400"/>
            <a:ext cx="2819400" cy="158136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81200"/>
            <a:ext cx="2057400" cy="1019883"/>
          </a:xfrm>
          <a:prstGeom prst="rect">
            <a:avLst/>
          </a:prstGeom>
          <a:noFill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1848498"/>
            <a:ext cx="1524000" cy="104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 descr="C:\Users\Mustafa\Desktop\12009-0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572000"/>
            <a:ext cx="1143000" cy="1143000"/>
          </a:xfrm>
          <a:prstGeom prst="rect">
            <a:avLst/>
          </a:prstGeom>
          <a:noFill/>
        </p:spPr>
      </p:pic>
      <p:pic>
        <p:nvPicPr>
          <p:cNvPr id="10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627710"/>
            <a:ext cx="1371600" cy="10778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743200"/>
            <a:ext cx="4267200" cy="248031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1200" y="25146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54711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415671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1124280" y="369951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1071382" y="434137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495800"/>
            <a:ext cx="2730735" cy="200772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7239000" y="41148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10200" y="2819400"/>
            <a:ext cx="457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3434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572000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</a:p>
          <a:p>
            <a:pPr algn="r"/>
            <a:r>
              <a:rPr lang="tr-TR" sz="1100" i="1" dirty="0" smtClean="0"/>
              <a:t>(not Real-Time due to</a:t>
            </a:r>
          </a:p>
          <a:p>
            <a:pPr algn="r"/>
            <a:r>
              <a:rPr lang="tr-TR" sz="1100" i="1" dirty="0" smtClean="0"/>
              <a:t>Equal time slices)</a:t>
            </a:r>
            <a:endParaRPr lang="tr-TR" sz="11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Goals and Contributions of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057400"/>
            <a:ext cx="74790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endParaRPr lang="tr-TR" dirty="0" smtClean="0"/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419600"/>
            <a:ext cx="3200400" cy="1357745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343400"/>
            <a:ext cx="1752600" cy="1377303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2514600"/>
            <a:ext cx="1597808" cy="1096342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858000" y="2895600"/>
            <a:ext cx="994822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971800"/>
            <a:ext cx="1385013" cy="135731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562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 (PWM)</a:t>
            </a:r>
          </a:p>
          <a:p>
            <a:pPr lvl="1"/>
            <a:r>
              <a:rPr lang="tr-TR" b="1" dirty="0" smtClean="0"/>
              <a:t>Braking (RelayCtrl/I-O)</a:t>
            </a:r>
          </a:p>
          <a:p>
            <a:pPr lvl="1"/>
            <a:r>
              <a:rPr lang="tr-TR" b="1" dirty="0" smtClean="0"/>
              <a:t>Steering (PWM)</a:t>
            </a:r>
          </a:p>
          <a:p>
            <a:pPr lvl="1"/>
            <a:r>
              <a:rPr lang="tr-TR" b="1" dirty="0" smtClean="0"/>
              <a:t>Proximity Sensing (I2C, SRF-02)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7912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609600" y="4038600"/>
            <a:ext cx="2667000" cy="2354263"/>
            <a:chOff x="4644526" y="2057400"/>
            <a:chExt cx="4064799" cy="3725863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86400" y="2057400"/>
              <a:ext cx="3222925" cy="372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4644526" y="2057400"/>
              <a:ext cx="62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VCC</a:t>
              </a:r>
              <a:endParaRPr lang="tr-T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526" y="2419183"/>
              <a:ext cx="6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GND</a:t>
              </a:r>
              <a:endParaRPr lang="tr-T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526" y="4589881"/>
              <a:ext cx="62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SDA</a:t>
              </a:r>
              <a:endParaRPr lang="tr-T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0663" y="495166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SCL</a:t>
              </a:r>
              <a:endParaRPr lang="tr-TR" dirty="0"/>
            </a:p>
          </p:txBody>
        </p:sp>
      </p:grpSp>
      <p:pic>
        <p:nvPicPr>
          <p:cNvPr id="14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599" y="4876800"/>
            <a:ext cx="3771901" cy="1600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8580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ectangle 15"/>
          <p:cNvSpPr/>
          <p:nvPr/>
        </p:nvSpPr>
        <p:spPr>
          <a:xfrm>
            <a:off x="6858000" y="28956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ectangle 16"/>
          <p:cNvSpPr/>
          <p:nvPr/>
        </p:nvSpPr>
        <p:spPr>
          <a:xfrm>
            <a:off x="5791200" y="2894583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Voltage-shifted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19400" y="4267200"/>
            <a:ext cx="2667000" cy="2354263"/>
            <a:chOff x="4644526" y="2057400"/>
            <a:chExt cx="4064799" cy="372586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86400" y="2057400"/>
              <a:ext cx="3222925" cy="372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644526" y="2057400"/>
              <a:ext cx="62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VCC</a:t>
              </a:r>
              <a:endParaRPr lang="tr-T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526" y="2419183"/>
              <a:ext cx="6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GND</a:t>
              </a:r>
              <a:endParaRPr lang="tr-T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526" y="4589881"/>
              <a:ext cx="62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SDA</a:t>
              </a:r>
              <a:endParaRPr lang="tr-T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0663" y="495166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SCL</a:t>
              </a:r>
              <a:endParaRPr lang="tr-TR" dirty="0"/>
            </a:p>
          </p:txBody>
        </p:sp>
      </p:grp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5791200" y="28956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191000"/>
            <a:ext cx="3727496" cy="1676400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9248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81400"/>
            <a:ext cx="4495799" cy="2792216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9248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8580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57912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(of apps)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065784"/>
            <a:ext cx="4495799" cy="27922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Core Reader</a:t>
            </a:r>
          </a:p>
          <a:p>
            <a:pPr lvl="2"/>
            <a:r>
              <a:rPr lang="tr-TR" dirty="0" smtClean="0"/>
              <a:t>Uses 3rd party: ‘psutil’ package from </a:t>
            </a:r>
          </a:p>
          <a:p>
            <a:pPr lvl="2">
              <a:buNone/>
            </a:pPr>
            <a:r>
              <a:rPr lang="tr-TR" dirty="0" smtClean="0"/>
              <a:t>	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Transmission &amp; reception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943600" y="2434518"/>
            <a:ext cx="828268" cy="765882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0" y="3352800"/>
            <a:ext cx="785182" cy="7620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62200" y="5181600"/>
            <a:ext cx="1981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Events and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800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8768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22860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667000"/>
            <a:ext cx="2459037" cy="72951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438400" y="6096000"/>
            <a:ext cx="55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IRC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Deliver &amp; process HTTP requests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086600" y="23622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133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4800" y="27432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1886" y="27432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34072"/>
            <a:ext cx="5334000" cy="41001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Web Server (apache2)</a:t>
            </a:r>
          </a:p>
          <a:p>
            <a:pPr lvl="2"/>
            <a:r>
              <a:rPr lang="tr-TR" sz="1800" dirty="0" smtClean="0"/>
              <a:t>Controlling A4MCAR via Web interface</a:t>
            </a:r>
          </a:p>
          <a:p>
            <a:pPr lvl="2"/>
            <a:r>
              <a:rPr lang="tr-TR" sz="1800" dirty="0" smtClean="0"/>
              <a:t>Displaying core utilization (jqPlot)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162800" y="23622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5791200" y="464820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b="1" dirty="0" smtClean="0"/>
              <a:t>Camera Streaming</a:t>
            </a:r>
          </a:p>
          <a:p>
            <a:pPr lvl="2"/>
            <a:r>
              <a:rPr lang="tr-TR" dirty="0" smtClean="0"/>
              <a:t>mjpg_streamer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800" y="15240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480, Fps : 30</a:t>
            </a:r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3835400" cy="246561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86600" y="1524000"/>
            <a:ext cx="838200" cy="7620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67200"/>
            <a:ext cx="5638800" cy="194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001000" y="1600200"/>
            <a:ext cx="9144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sz="1600" dirty="0" smtClean="0"/>
              <a:t>Threshold + Background Subtraction + Edge Detection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5720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1" y="3886200"/>
            <a:ext cx="4495800" cy="29718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172200" y="32766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Touchscreen Display</a:t>
            </a:r>
          </a:p>
          <a:p>
            <a:pPr lvl="2"/>
            <a:r>
              <a:rPr lang="tr-TR" sz="1600" b="1" dirty="0" smtClean="0"/>
              <a:t>Waveshare</a:t>
            </a:r>
            <a:r>
              <a:rPr lang="tr-TR" sz="1600" dirty="0" smtClean="0"/>
              <a:t> 5” 800x480 HDMI+SPI</a:t>
            </a:r>
          </a:p>
          <a:p>
            <a:pPr lvl="2"/>
            <a:r>
              <a:rPr lang="tr-TR" sz="1600" dirty="0" smtClean="0"/>
              <a:t>Python’s </a:t>
            </a:r>
            <a:r>
              <a:rPr lang="tr-TR" sz="1600" b="1" dirty="0" smtClean="0"/>
              <a:t>pygame</a:t>
            </a:r>
            <a:r>
              <a:rPr lang="tr-TR" sz="1600" dirty="0" smtClean="0"/>
              <a:t> framework used.</a:t>
            </a:r>
          </a:p>
          <a:p>
            <a:pPr lvl="2"/>
            <a:r>
              <a:rPr lang="tr-TR" sz="1600" b="1" dirty="0" smtClean="0"/>
              <a:t>Multi-threaded </a:t>
            </a:r>
            <a:r>
              <a:rPr lang="tr-TR" sz="1600" dirty="0" smtClean="0"/>
              <a:t>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172200" y="15240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Parallel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14600"/>
            <a:ext cx="6995533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6504801"/>
            <a:ext cx="5181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* Illustration from Robert Höttger, ESM DPS Lecture Notes / FH Dortmund</a:t>
            </a:r>
            <a:endParaRPr lang="tr-T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20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processes and threads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functions.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Low-Level Module Results</a:t>
            </a:r>
          </a:p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>
            <a:off x="6553201" y="563721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6600" y="548342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</a:t>
            </a:r>
            <a:endParaRPr lang="tr-TR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High-Level Evaluation</a:t>
            </a:r>
          </a:p>
          <a:p>
            <a:pPr lvl="1"/>
            <a:r>
              <a:rPr lang="tr-TR" sz="1800" dirty="0" smtClean="0"/>
              <a:t>ESSP, 10 partitions, GA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mappingut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305800" cy="42066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Evaluation Methodology</a:t>
            </a:r>
          </a:p>
          <a:p>
            <a:r>
              <a:rPr lang="tr-TR" sz="2000" b="1" dirty="0" smtClean="0"/>
              <a:t>Evaluation Goal: To compare APP4MC with OS-based performance</a:t>
            </a:r>
          </a:p>
          <a:p>
            <a:pPr lvl="1"/>
            <a:r>
              <a:rPr lang="tr-TR" sz="1800" dirty="0" smtClean="0"/>
              <a:t>Four distributions are created and evaluated, each having different set of processes and threads.</a:t>
            </a:r>
          </a:p>
          <a:p>
            <a:pPr lvl="1"/>
            <a:r>
              <a:rPr lang="tr-TR" sz="1800" dirty="0" smtClean="0"/>
              <a:t>Core-affinities are compared: OS, Sequential, APP4MC</a:t>
            </a:r>
          </a:p>
          <a:p>
            <a:pPr lvl="1"/>
            <a:r>
              <a:rPr lang="tr-TR" sz="1800" dirty="0" smtClean="0"/>
              <a:t>Evaluation metrics involve:    ST</a:t>
            </a:r>
            <a:r>
              <a:rPr lang="tr-TR" sz="1600" dirty="0" smtClean="0"/>
              <a:t>avg, </a:t>
            </a:r>
            <a:r>
              <a:rPr lang="tr-TR" sz="1800" dirty="0" smtClean="0"/>
              <a:t>GET, DLM, U, I</a:t>
            </a:r>
            <a:r>
              <a:rPr lang="tr-TR" sz="1200" dirty="0" smtClean="0"/>
              <a:t>DD</a:t>
            </a:r>
            <a:endParaRPr lang="tr-TR" sz="1800" dirty="0" smtClean="0"/>
          </a:p>
          <a:p>
            <a:r>
              <a:rPr lang="tr-TR" sz="2000" b="1" dirty="0" smtClean="0"/>
              <a:t>Observed Results</a:t>
            </a:r>
          </a:p>
          <a:p>
            <a:pPr lvl="1"/>
            <a:r>
              <a:rPr lang="tr-TR" sz="1800" dirty="0" smtClean="0"/>
              <a:t>In three distributions, timing performance OS &gt; APP4MC &gt; Sequential</a:t>
            </a:r>
          </a:p>
          <a:p>
            <a:pPr lvl="2"/>
            <a:r>
              <a:rPr lang="tr-TR" sz="1500" dirty="0" smtClean="0"/>
              <a:t>In one distribution, APP4MC &gt; OS &gt; Sequential</a:t>
            </a:r>
          </a:p>
          <a:p>
            <a:pPr lvl="2"/>
            <a:r>
              <a:rPr lang="tr-TR" sz="1500" dirty="0" smtClean="0"/>
              <a:t>So, </a:t>
            </a:r>
            <a:r>
              <a:rPr lang="tr-TR" sz="1500" b="1" dirty="0" smtClean="0"/>
              <a:t>achieving better performance with APP4MC is possible</a:t>
            </a:r>
            <a:r>
              <a:rPr lang="tr-TR" sz="1500" dirty="0" smtClean="0"/>
              <a:t>, but not guaranteed.</a:t>
            </a:r>
          </a:p>
          <a:p>
            <a:pPr lvl="1"/>
            <a:r>
              <a:rPr lang="tr-TR" sz="1800" dirty="0" smtClean="0"/>
              <a:t>APP4MC results improve power cons. very slightly as opposed to OS.</a:t>
            </a:r>
          </a:p>
          <a:p>
            <a:pPr lvl="2"/>
            <a:r>
              <a:rPr lang="tr-TR" sz="1500" dirty="0" smtClean="0"/>
              <a:t>Lesser context-switching in APP4MC.</a:t>
            </a:r>
          </a:p>
          <a:p>
            <a:pPr lvl="2"/>
            <a:r>
              <a:rPr lang="tr-TR" sz="1500" dirty="0" smtClean="0"/>
              <a:t>OS-based distribution involves fluctiations in power consumption.</a:t>
            </a:r>
          </a:p>
          <a:p>
            <a:pPr lvl="1"/>
            <a:r>
              <a:rPr lang="tr-TR" sz="1800" dirty="0" smtClean="0"/>
              <a:t>Power cons. (Underclocking + Downvoltage) &gt; (Undercloking only)</a:t>
            </a:r>
          </a:p>
          <a:p>
            <a:pPr lvl="1"/>
            <a:r>
              <a:rPr lang="tr-TR" sz="1800" dirty="0" smtClean="0"/>
              <a:t>Huge stability problems in Sequential distribution</a:t>
            </a:r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6019800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Reasoning</a:t>
            </a:r>
            <a:endParaRPr lang="tr-TR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6248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>
            <a:noAutofit/>
          </a:bodyPr>
          <a:lstStyle/>
          <a:p>
            <a:r>
              <a:rPr lang="tr-TR" sz="1800" b="1" dirty="0" smtClean="0"/>
              <a:t>Reasoning &amp; Conclusion</a:t>
            </a:r>
          </a:p>
          <a:p>
            <a:pPr lvl="1"/>
            <a:r>
              <a:rPr lang="tr-TR" sz="1600" dirty="0" smtClean="0"/>
              <a:t>A4MCAR has its limitations,</a:t>
            </a:r>
          </a:p>
          <a:p>
            <a:pPr lvl="2"/>
            <a:r>
              <a:rPr lang="tr-TR" sz="1200" dirty="0" smtClean="0"/>
              <a:t>System overheads, profiling overheads, non-exact model, not-so fine-grained runnables.</a:t>
            </a:r>
          </a:p>
          <a:p>
            <a:pPr lvl="1"/>
            <a:r>
              <a:rPr lang="tr-TR" sz="1600" dirty="0" smtClean="0"/>
              <a:t>APP4MC is real-time and ensures causal order.</a:t>
            </a:r>
          </a:p>
          <a:p>
            <a:pPr lvl="2"/>
            <a:r>
              <a:rPr lang="tr-TR" sz="1200" dirty="0" smtClean="0"/>
              <a:t>CFS -&gt; very fair, therefore non real-time. </a:t>
            </a:r>
          </a:p>
          <a:p>
            <a:pPr lvl="2"/>
            <a:r>
              <a:rPr lang="tr-TR" sz="1200" dirty="0" smtClean="0"/>
              <a:t>Using RT patch (preemptRT) in Linux is a solution.</a:t>
            </a:r>
          </a:p>
          <a:p>
            <a:pPr lvl="2"/>
            <a:r>
              <a:rPr lang="tr-TR" sz="1200" dirty="0" smtClean="0"/>
              <a:t>Also, OS does not ensure causal order.</a:t>
            </a:r>
          </a:p>
          <a:p>
            <a:pPr lvl="1"/>
            <a:r>
              <a:rPr lang="tr-TR" sz="1600" dirty="0" smtClean="0"/>
              <a:t>APP4MC targets model-based development for industry applications.</a:t>
            </a:r>
          </a:p>
          <a:p>
            <a:pPr lvl="2"/>
            <a:r>
              <a:rPr lang="tr-TR" sz="1200" dirty="0" smtClean="0"/>
              <a:t>Static scheduling is not the best way to approach Linux systems without low-level RTOS solns.</a:t>
            </a:r>
          </a:p>
          <a:p>
            <a:pPr lvl="1"/>
            <a:r>
              <a:rPr lang="tr-TR" sz="1600" dirty="0" smtClean="0"/>
              <a:t>APP4MC targets more fine-grained, lower-level, higher-scale systems.</a:t>
            </a:r>
          </a:p>
          <a:p>
            <a:pPr lvl="2"/>
            <a:r>
              <a:rPr lang="tr-TR" sz="1200" dirty="0" smtClean="0"/>
              <a:t>In our app, we use process/threads as runnables.</a:t>
            </a:r>
          </a:p>
          <a:p>
            <a:pPr lvl="1"/>
            <a:r>
              <a:rPr lang="tr-TR" sz="1600" dirty="0" smtClean="0"/>
              <a:t>APP4MC’s partitioning only concerned about load-balancing when activation periods are the same.</a:t>
            </a:r>
          </a:p>
          <a:p>
            <a:pPr lvl="1"/>
            <a:r>
              <a:rPr lang="tr-TR" sz="1600" dirty="0" smtClean="0"/>
              <a:t>APP4MC is in development stage,</a:t>
            </a:r>
          </a:p>
          <a:p>
            <a:pPr lvl="2"/>
            <a:r>
              <a:rPr lang="tr-TR" sz="1200" dirty="0" smtClean="0"/>
              <a:t>Non dependency-dependent algorithms are being developed.</a:t>
            </a:r>
          </a:p>
          <a:p>
            <a:pPr lvl="2"/>
            <a:r>
              <a:rPr lang="tr-TR" sz="1200" dirty="0" smtClean="0"/>
              <a:t>N-stage genetic algorithms are being studied for load balanding (as opposed to willy nilly distr.)</a:t>
            </a:r>
          </a:p>
          <a:p>
            <a:pPr lvl="2"/>
            <a:r>
              <a:rPr lang="tr-TR" sz="1200" dirty="0" smtClean="0"/>
              <a:t>Not able to work when threads are sporadically activated.</a:t>
            </a:r>
            <a:endParaRPr lang="tr-TR" sz="1600" dirty="0" smtClean="0"/>
          </a:p>
          <a:p>
            <a:pPr lvl="1"/>
            <a:r>
              <a:rPr lang="tr-TR" sz="1600" dirty="0" smtClean="0"/>
              <a:t>APP4MC focuses on ideal vision of embedded computing</a:t>
            </a:r>
          </a:p>
          <a:p>
            <a:pPr lvl="2"/>
            <a:r>
              <a:rPr lang="tr-TR" sz="1200" dirty="0" smtClean="0"/>
              <a:t>Automizing parallelization foundations based on model-driven manner, using static scheduling approaches.</a:t>
            </a:r>
          </a:p>
          <a:p>
            <a:pPr lvl="2"/>
            <a:r>
              <a:rPr lang="tr-TR" sz="1200" dirty="0" smtClean="0"/>
              <a:t>To get rid of the non-determinism in parallelization, power consumption.</a:t>
            </a:r>
          </a:p>
          <a:p>
            <a:pPr lvl="2"/>
            <a:r>
              <a:rPr lang="tr-TR" sz="1200" dirty="0" smtClean="0"/>
              <a:t>For more industry applications.</a:t>
            </a:r>
          </a:p>
          <a:p>
            <a:pPr lvl="1"/>
            <a:r>
              <a:rPr lang="tr-TR" sz="1600" dirty="0" smtClean="0"/>
              <a:t>APP4MC is a suggestive, supplementary tool.</a:t>
            </a:r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Final Words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6096000" cy="5257800"/>
          </a:xfrm>
        </p:spPr>
        <p:txBody>
          <a:bodyPr>
            <a:noAutofit/>
          </a:bodyPr>
          <a:lstStyle/>
          <a:p>
            <a:pPr lvl="1"/>
            <a:r>
              <a:rPr lang="tr-TR" sz="1600" dirty="0" smtClean="0"/>
              <a:t>This work, (A4MCAR, APP4MC)</a:t>
            </a:r>
          </a:p>
          <a:p>
            <a:pPr lvl="2"/>
            <a:r>
              <a:rPr lang="tr-TR" sz="1300" dirty="0" smtClean="0"/>
              <a:t>follows pure open-source development workflow. ( under Google Inc, Eclipse Foundation )</a:t>
            </a:r>
          </a:p>
          <a:p>
            <a:pPr lvl="2"/>
            <a:r>
              <a:rPr lang="tr-TR" sz="1300" dirty="0" smtClean="0"/>
              <a:t>develops certain applications as a demonstrator.</a:t>
            </a:r>
          </a:p>
          <a:p>
            <a:pPr lvl="2"/>
            <a:r>
              <a:rPr lang="tr-TR" sz="1300" dirty="0" smtClean="0"/>
              <a:t>implements necessary tool support for analysis and tracing of applications for APP4MC.</a:t>
            </a:r>
          </a:p>
          <a:p>
            <a:pPr lvl="2"/>
            <a:r>
              <a:rPr lang="tr-TR" sz="1300" dirty="0" smtClean="0"/>
              <a:t>evaluates APP4MC performance and compares it to OS-based performance.</a:t>
            </a:r>
          </a:p>
          <a:p>
            <a:pPr lvl="2"/>
            <a:endParaRPr lang="tr-TR" sz="1300" dirty="0" smtClean="0"/>
          </a:p>
          <a:p>
            <a:pPr lvl="1"/>
            <a:r>
              <a:rPr lang="tr-TR" sz="1600" dirty="0" smtClean="0"/>
              <a:t>Succeeding work, (APP4MC Rover, APPSTACLE)</a:t>
            </a:r>
          </a:p>
          <a:p>
            <a:pPr lvl="2"/>
            <a:r>
              <a:rPr lang="tr-TR" sz="1300" dirty="0" smtClean="0"/>
              <a:t>extends applications toward Cloud &amp; IoT interaction and services.</a:t>
            </a:r>
          </a:p>
          <a:p>
            <a:pPr lvl="2"/>
            <a:r>
              <a:rPr lang="tr-TR" sz="1300" dirty="0" smtClean="0"/>
              <a:t>uses industry-type automotive OS &amp; HMI.</a:t>
            </a:r>
          </a:p>
          <a:p>
            <a:pPr lvl="2"/>
            <a:r>
              <a:rPr lang="tr-TR" sz="1300" dirty="0" smtClean="0"/>
              <a:t>uses more well-engineered software infrastructure (more homogeneous &amp; fine-grained).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sz="1600" dirty="0" smtClean="0"/>
          </a:p>
          <a:p>
            <a:pPr lvl="1"/>
            <a:endParaRPr lang="tr-TR" sz="1600" dirty="0" smtClean="0"/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  <p:pic>
        <p:nvPicPr>
          <p:cNvPr id="87042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876800"/>
            <a:ext cx="3251201" cy="1828800"/>
          </a:xfrm>
          <a:prstGeom prst="rect">
            <a:avLst/>
          </a:prstGeom>
          <a:noFill/>
        </p:spPr>
      </p:pic>
      <p:pic>
        <p:nvPicPr>
          <p:cNvPr id="87043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5302" y="2514600"/>
            <a:ext cx="2863995" cy="3733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 smtClean="0">
                <a:latin typeface="Libel Suit Rg" pitchFamily="34" charset="0"/>
              </a:rPr>
              <a:t/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/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u="sng" dirty="0" smtClean="0">
                <a:latin typeface="Libel Suit Rg" pitchFamily="34" charset="0"/>
              </a:rPr>
              <a:t>Unresolved Bug:</a:t>
            </a:r>
            <a:r>
              <a:rPr lang="tr-TR" sz="3600" b="1" dirty="0" smtClean="0">
                <a:latin typeface="Libel Suit Rg" pitchFamily="34" charset="0"/>
              </a:rPr>
              <a:t/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Why Core Utilization Display is Not Reasonable on Low-level Module?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The approach used is only working for certain periodic tasks.</a:t>
            </a:r>
          </a:p>
          <a:p>
            <a:endParaRPr lang="tr-TR" dirty="0" smtClean="0"/>
          </a:p>
          <a:p>
            <a:pPr>
              <a:buNone/>
            </a:pPr>
            <a:r>
              <a:rPr lang="tr-TR" dirty="0" smtClean="0"/>
              <a:t>	</a:t>
            </a:r>
          </a:p>
          <a:p>
            <a:r>
              <a:rPr lang="tr-TR" dirty="0" smtClean="0"/>
              <a:t>This approach is proposed in XMOS website.</a:t>
            </a:r>
          </a:p>
          <a:p>
            <a:endParaRPr lang="tr-TR" dirty="0" smtClean="0"/>
          </a:p>
          <a:p>
            <a:r>
              <a:rPr lang="tr-TR" dirty="0" smtClean="0"/>
              <a:t>Complexity is high in A4MCAR c.t  XMOS-modules.</a:t>
            </a:r>
          </a:p>
          <a:p>
            <a:endParaRPr lang="tr-TR" dirty="0" smtClean="0"/>
          </a:p>
          <a:p>
            <a:r>
              <a:rPr lang="tr-TR" dirty="0" smtClean="0"/>
              <a:t>Therefore, this is a still unresolved bug for XMOS.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905000" y="2590800"/>
          <a:ext cx="5338233" cy="609600"/>
        </p:xfrm>
        <a:graphic>
          <a:graphicData uri="http://schemas.openxmlformats.org/presentationml/2006/ole">
            <p:oleObj spid="_x0000_s88066" name="Equation" r:id="rId3" imgW="3670200" imgH="41904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>
                <a:latin typeface="Libel Suit Rg" pitchFamily="34" charset="0"/>
              </a:rPr>
              <a:t>Unresolved Bug: </a:t>
            </a:r>
            <a:br>
              <a:rPr lang="tr-TR" sz="3600" b="1" u="sng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Light System Modes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Possible </a:t>
            </a:r>
            <a:r>
              <a:rPr lang="tr-TR" b="1" dirty="0" smtClean="0"/>
              <a:t>hardware fault  </a:t>
            </a:r>
            <a:r>
              <a:rPr lang="tr-TR" dirty="0" smtClean="0"/>
              <a:t>or </a:t>
            </a:r>
          </a:p>
          <a:p>
            <a:pPr>
              <a:buNone/>
            </a:pPr>
            <a:r>
              <a:rPr lang="tr-TR" dirty="0" smtClean="0"/>
              <a:t>		       </a:t>
            </a:r>
            <a:r>
              <a:rPr lang="tr-TR" b="1" dirty="0" smtClean="0"/>
              <a:t>incompatible motor driver</a:t>
            </a:r>
            <a:r>
              <a:rPr lang="tr-T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5236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4600" y="1981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1905000" y="2133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438400"/>
            <a:ext cx="160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90800" y="2590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4200" y="5117068"/>
            <a:ext cx="19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ST, GET, DL, PER</a:t>
            </a:r>
            <a:endParaRPr lang="tr-TR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6611779"/>
            <a:ext cx="6045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smtClean="0"/>
              <a:t>* Illustration from Gliwa GmbH Timing Poster, https://www.gliwa.com/downloads/Timing%20Poster.pdf</a:t>
            </a:r>
            <a:endParaRPr lang="tr-T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>
                <a:latin typeface="Libel Suit Rg" pitchFamily="34" charset="0"/>
              </a:rPr>
              <a:t>Why: </a:t>
            </a:r>
            <a:br>
              <a:rPr lang="tr-TR" sz="3600" b="1" u="sng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Not Use Real-time Kernel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By the time of this discovery, applications were ready.</a:t>
            </a:r>
          </a:p>
          <a:p>
            <a:r>
              <a:rPr lang="tr-TR" dirty="0" smtClean="0"/>
              <a:t>Due to the </a:t>
            </a:r>
            <a:r>
              <a:rPr lang="tr-TR" b="1" dirty="0" smtClean="0"/>
              <a:t>complexity of the topic</a:t>
            </a:r>
            <a:r>
              <a:rPr lang="tr-TR" dirty="0" smtClean="0"/>
              <a:t>,</a:t>
            </a:r>
          </a:p>
          <a:p>
            <a:pPr>
              <a:buNone/>
            </a:pPr>
            <a:r>
              <a:rPr lang="tr-TR" dirty="0" smtClean="0"/>
              <a:t>  and </a:t>
            </a:r>
            <a:r>
              <a:rPr lang="tr-TR" b="1" dirty="0" smtClean="0"/>
              <a:t>choosing complex applications that are harder to port.</a:t>
            </a:r>
          </a:p>
          <a:p>
            <a:pPr>
              <a:buNone/>
            </a:pPr>
            <a:endParaRPr lang="tr-TR" b="1" dirty="0" smtClean="0"/>
          </a:p>
          <a:p>
            <a:pPr>
              <a:buNone/>
            </a:pPr>
            <a:r>
              <a:rPr lang="tr-TR" b="1" dirty="0" smtClean="0"/>
              <a:t>This approach is subject to,</a:t>
            </a:r>
          </a:p>
          <a:p>
            <a:pPr>
              <a:buNone/>
            </a:pPr>
            <a:endParaRPr lang="tr-TR" b="1" dirty="0" smtClean="0"/>
          </a:p>
          <a:p>
            <a:pPr>
              <a:buNone/>
            </a:pPr>
            <a:r>
              <a:rPr lang="tr-TR" dirty="0" smtClean="0"/>
              <a:t>1) </a:t>
            </a:r>
            <a:r>
              <a:rPr lang="tr-TR" b="1" dirty="0" smtClean="0"/>
              <a:t>Further Work</a:t>
            </a:r>
          </a:p>
          <a:p>
            <a:pPr>
              <a:buNone/>
            </a:pPr>
            <a:r>
              <a:rPr lang="tr-TR" dirty="0" smtClean="0"/>
              <a:t>2) and maybe </a:t>
            </a:r>
            <a:r>
              <a:rPr lang="tr-TR" b="1" dirty="0" smtClean="0"/>
              <a:t>Another Academic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>
                <a:latin typeface="Libel Suit Rg" pitchFamily="34" charset="0"/>
              </a:rPr>
              <a:t>Why: </a:t>
            </a:r>
            <a:br>
              <a:rPr lang="tr-TR" sz="3600" b="1" u="sng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Not Have Lower-Grained Applications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Higher-level, higher grained applications are chosen</a:t>
            </a:r>
          </a:p>
          <a:p>
            <a:endParaRPr lang="tr-TR" b="1" dirty="0" smtClean="0"/>
          </a:p>
          <a:p>
            <a:r>
              <a:rPr lang="tr-TR" b="1" dirty="0" smtClean="0"/>
              <a:t>Due to,</a:t>
            </a:r>
          </a:p>
          <a:p>
            <a:pPr lvl="1"/>
            <a:r>
              <a:rPr lang="tr-TR" b="1" dirty="0" smtClean="0"/>
              <a:t>Distribution efforts of runnables are effortful</a:t>
            </a:r>
          </a:p>
          <a:p>
            <a:pPr lvl="2"/>
            <a:r>
              <a:rPr lang="tr-TR" b="1" dirty="0" smtClean="0"/>
              <a:t>Maybe subject to another thesis</a:t>
            </a:r>
          </a:p>
          <a:p>
            <a:pPr lvl="1"/>
            <a:r>
              <a:rPr lang="tr-TR" b="1" dirty="0" smtClean="0"/>
              <a:t>Only Industry-level tools allow fine-grained modular apps</a:t>
            </a:r>
          </a:p>
          <a:p>
            <a:pPr lvl="2"/>
            <a:r>
              <a:rPr lang="tr-TR" b="1" dirty="0" smtClean="0"/>
              <a:t>to be distributed and arranged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tr-TR" u="sng" dirty="0" smtClean="0">
                <a:latin typeface="Libel Suit Rg" pitchFamily="34" charset="0"/>
              </a:rPr>
              <a:t>Term Sheet</a:t>
            </a:r>
            <a:endParaRPr lang="tr-TR" u="sng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b="1" dirty="0" smtClean="0"/>
              <a:t>Runnable: </a:t>
            </a:r>
            <a:r>
              <a:rPr lang="tr-TR" dirty="0" smtClean="0"/>
              <a:t>Does not depend on each other</a:t>
            </a:r>
          </a:p>
          <a:p>
            <a:r>
              <a:rPr lang="tr-TR" b="1" dirty="0" smtClean="0"/>
              <a:t>Task: </a:t>
            </a:r>
            <a:r>
              <a:rPr lang="tr-TR" dirty="0" smtClean="0"/>
              <a:t>Has Shared memory</a:t>
            </a:r>
          </a:p>
          <a:p>
            <a:r>
              <a:rPr lang="tr-TR" b="1" dirty="0" smtClean="0"/>
              <a:t>Thread: </a:t>
            </a:r>
            <a:r>
              <a:rPr lang="tr-TR" dirty="0" smtClean="0"/>
              <a:t>Has Virtual address space, but shared memory</a:t>
            </a:r>
          </a:p>
          <a:p>
            <a:r>
              <a:rPr lang="tr-TR" b="1" dirty="0" smtClean="0"/>
              <a:t>Process:  </a:t>
            </a:r>
            <a:r>
              <a:rPr lang="tr-TR" dirty="0" smtClean="0"/>
              <a:t>Has Local (own) memory</a:t>
            </a:r>
          </a:p>
          <a:p>
            <a:r>
              <a:rPr lang="tr-TR" b="1" dirty="0" smtClean="0"/>
              <a:t>Race Condition: </a:t>
            </a:r>
            <a:r>
              <a:rPr lang="tr-TR" dirty="0" smtClean="0"/>
              <a:t>Output depends on sequence of uncontrollable events</a:t>
            </a:r>
          </a:p>
          <a:p>
            <a:r>
              <a:rPr lang="tr-TR" b="1" dirty="0" smtClean="0"/>
              <a:t>Mutex: </a:t>
            </a:r>
            <a:r>
              <a:rPr lang="tr-TR" dirty="0" smtClean="0"/>
              <a:t>Critical section is written exclusively</a:t>
            </a:r>
          </a:p>
          <a:p>
            <a:r>
              <a:rPr lang="tr-TR" b="1" dirty="0" smtClean="0"/>
              <a:t>Semaphore: </a:t>
            </a:r>
            <a:r>
              <a:rPr lang="tr-TR" dirty="0" smtClean="0"/>
              <a:t>Access of multiple processes to a resource controlled.</a:t>
            </a:r>
          </a:p>
          <a:p>
            <a:r>
              <a:rPr lang="tr-TR" b="1" dirty="0" smtClean="0"/>
              <a:t>Load balancing: </a:t>
            </a:r>
            <a:r>
              <a:rPr lang="tr-TR" dirty="0" smtClean="0"/>
              <a:t>Ensures reduced power cons due to high slack time.</a:t>
            </a:r>
          </a:p>
          <a:p>
            <a:r>
              <a:rPr lang="tr-TR" b="1" dirty="0" smtClean="0"/>
              <a:t>Min.comp time: </a:t>
            </a:r>
            <a:r>
              <a:rPr lang="tr-TR" dirty="0" smtClean="0"/>
              <a:t>Ensures higher timing performance.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6469"/>
            <a:ext cx="5410200" cy="663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37429"/>
            <a:ext cx="4495800" cy="572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6248400" cy="616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371"/>
            <a:ext cx="6400800" cy="6829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264373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8580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 lvl="1"/>
            <a:r>
              <a:rPr lang="tr-TR" sz="2200" b="1" dirty="0" smtClean="0"/>
              <a:t>Goals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resouce consumption</a:t>
            </a:r>
          </a:p>
          <a:p>
            <a:pPr lvl="3"/>
            <a:r>
              <a:rPr lang="tr-TR" sz="1800" dirty="0" smtClean="0"/>
              <a:t>Active cores / Timers / Memory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computation time</a:t>
            </a:r>
          </a:p>
          <a:p>
            <a:pPr lvl="3"/>
            <a:r>
              <a:rPr lang="tr-TR" sz="1800" dirty="0" smtClean="0"/>
              <a:t>Less overheads / Correct Interdependency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power consumption</a:t>
            </a:r>
          </a:p>
          <a:p>
            <a:pPr lvl="3"/>
            <a:r>
              <a:rPr lang="tr-TR" sz="1800" dirty="0" smtClean="0"/>
              <a:t>Active cores / Communication costs / Load balance</a:t>
            </a:r>
          </a:p>
          <a:p>
            <a:pPr lvl="2"/>
            <a:r>
              <a:rPr lang="tr-TR" sz="1900" dirty="0" smtClean="0"/>
              <a:t>Maximizing </a:t>
            </a:r>
            <a:r>
              <a:rPr lang="tr-TR" sz="1900" b="1" dirty="0" smtClean="0"/>
              <a:t>reliability</a:t>
            </a:r>
          </a:p>
          <a:p>
            <a:pPr lvl="3"/>
            <a:r>
              <a:rPr lang="tr-TR" sz="1800" dirty="0" smtClean="0"/>
              <a:t>Zero deadline misses</a:t>
            </a:r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6666</TotalTime>
  <Words>2960</Words>
  <Application>Microsoft Office PowerPoint</Application>
  <PresentationFormat>On-screen Show (4:3)</PresentationFormat>
  <Paragraphs>878</Paragraphs>
  <Slides>86</Slides>
  <Notes>74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Flow</vt:lpstr>
      <vt:lpstr>Equation</vt:lpstr>
      <vt:lpstr>Development and Software Parallelization Evaluation of a Distributed Multi-core Demonstrator with APP4MC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Further Work</vt:lpstr>
      <vt:lpstr>Thanks for Your Attention !     - Demo and Questions -</vt:lpstr>
      <vt:lpstr>Slide 39</vt:lpstr>
      <vt:lpstr>-- Auxillary Slides --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Results</vt:lpstr>
      <vt:lpstr>Results</vt:lpstr>
      <vt:lpstr>Results</vt:lpstr>
      <vt:lpstr>Conclusions</vt:lpstr>
      <vt:lpstr>Final Words</vt:lpstr>
      <vt:lpstr>  Unresolved Bug: Why Core Utilization Display is Not Reasonable on Low-level Module?</vt:lpstr>
      <vt:lpstr>Unresolved Bug:  Light System Modes</vt:lpstr>
      <vt:lpstr>Why:  Not Use Real-time Kernel</vt:lpstr>
      <vt:lpstr>Why:  Not Have Lower-Grained Applications</vt:lpstr>
      <vt:lpstr>Term Sheet</vt:lpstr>
      <vt:lpstr>Slide 83</vt:lpstr>
      <vt:lpstr>Slide 84</vt:lpstr>
      <vt:lpstr>Slide 85</vt:lpstr>
      <vt:lpstr>Slide 86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641</cp:revision>
  <dcterms:created xsi:type="dcterms:W3CDTF">2006-08-16T00:00:00Z</dcterms:created>
  <dcterms:modified xsi:type="dcterms:W3CDTF">2017-10-18T10:52:23Z</dcterms:modified>
</cp:coreProperties>
</file>